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33263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CC3399"/>
    <a:srgbClr val="009900"/>
    <a:srgbClr val="FFFF00"/>
    <a:srgbClr val="FFFFCC"/>
    <a:srgbClr val="FF66CC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2" autoAdjust="0"/>
    <p:restoredTop sz="89486" autoAdjust="0"/>
  </p:normalViewPr>
  <p:slideViewPr>
    <p:cSldViewPr>
      <p:cViewPr varScale="1">
        <p:scale>
          <a:sx n="76" d="100"/>
          <a:sy n="76" d="100"/>
        </p:scale>
        <p:origin x="99" y="39"/>
      </p:cViewPr>
      <p:guideLst>
        <p:guide orient="horz" pos="2160"/>
        <p:guide pos="3822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A009B76-3CBF-E697-8000-9C511CF3D7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DCE2B4F5-D137-F1AB-A1A9-31C982FD08F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919590E-2B10-7C5A-010B-796F7170177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396875" y="685800"/>
            <a:ext cx="60642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3DE878A2-170F-AE6B-6229-9437D8C4CEA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4C305F53-68F1-40AA-E335-95364F91A1C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91D8F9C-6615-841F-2106-855E3E3440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1A8DE03D-CE9A-492A-BDA8-71EFCA2877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6063" y="1122363"/>
            <a:ext cx="9101137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6063" y="3602038"/>
            <a:ext cx="9101137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4CDD25B-B862-0F94-EB53-AED1D107DD1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6AB3B-ABAD-43AB-B951-BDD79DBD3E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92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3438" y="1825625"/>
            <a:ext cx="10466387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9A364CC-002B-1514-A9D4-974BFB07EE2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41321-9348-4FEB-A05C-0714A3E506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608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75663" y="0"/>
            <a:ext cx="2824162" cy="6176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8323263" cy="6176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2C9D282-4F5A-D1A0-9D9C-E3627219A89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F42C3-B403-4CA7-81CF-F2AD608DAD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54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825625"/>
            <a:ext cx="1046638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4CB936C-21BB-129E-415C-B62F3E48E58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7EAEE-A9E7-491F-9323-88EEB10969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39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1709738"/>
            <a:ext cx="1046638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088" y="4589463"/>
            <a:ext cx="10466387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1E11E49-3317-4053-7E71-5E3B435C898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D21D0-E7AD-43E9-8354-204E051D71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84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3438" y="1825625"/>
            <a:ext cx="515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2038" y="1825625"/>
            <a:ext cx="515778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E7EC969-3E4C-BCE9-4F3A-1F08DECBE1B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EC6E6-F487-429B-BDD8-52D55DD0E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649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365125"/>
            <a:ext cx="104663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025" y="1681163"/>
            <a:ext cx="51339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5025" y="2505075"/>
            <a:ext cx="5133975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42038" y="1681163"/>
            <a:ext cx="51593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42038" y="2505075"/>
            <a:ext cx="5159375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EB5451-EF4E-D4C1-49AB-5E58083BBA4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93BA3-0EA4-4234-9ADB-AD7D889DEF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74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9A02ED33-3399-20D6-3F35-3145580B93B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C0D17-C3B3-4827-8F39-43A43D31FE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906A7887-562E-06C4-7535-23B6E6B1152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8DBE5-994A-42EC-94F5-001961C56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11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57200"/>
            <a:ext cx="39147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7788" y="987425"/>
            <a:ext cx="6143625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5025" y="2057400"/>
            <a:ext cx="39147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52E2321-9BF3-0552-A808-788AF3989FD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3F50A-266C-4DDD-A680-FC434A35B0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43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57200"/>
            <a:ext cx="39147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57788" y="987425"/>
            <a:ext cx="6143625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5025" y="2057400"/>
            <a:ext cx="39147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50FF593-2A03-A386-7682-23C928D7300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49A35-FFDC-4CD5-AFDD-B33A71052F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82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9CDD543-EA3D-CC8A-E390-6DA7961E84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4703763" cy="528638"/>
          </a:xfrm>
          <a:prstGeom prst="rect">
            <a:avLst/>
          </a:prstGeom>
          <a:solidFill>
            <a:srgbClr val="FFFF99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D7438C6-8A9A-1B5F-96AA-63DDDC9433A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39538" y="6381750"/>
            <a:ext cx="40005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EF686CC9-56B7-48BC-BA30-531696E7F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>
            <a:extLst>
              <a:ext uri="{FF2B5EF4-FFF2-40B4-BE49-F238E27FC236}">
                <a16:creationId xmlns:a16="http://schemas.microsoft.com/office/drawing/2014/main" id="{F0531E95-875C-E96A-AC8A-53E34894396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FB72180A-FC98-4316-9012-44CDD5E69DD1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2D03DE7F-8352-C972-97CC-8B59B57E2E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872413" cy="528638"/>
          </a:xfrm>
        </p:spPr>
        <p:txBody>
          <a:bodyPr/>
          <a:lstStyle/>
          <a:p>
            <a:pPr eaLnBrk="1" hangingPunct="1"/>
            <a:r>
              <a:rPr lang="en-US" altLang="en-US"/>
              <a:t>In_situ_STXM-chemi-movies:  CO2R@ Bessy-II </a:t>
            </a:r>
          </a:p>
        </p:txBody>
      </p:sp>
      <p:sp>
        <p:nvSpPr>
          <p:cNvPr id="3077" name="Text Box 4">
            <a:extLst>
              <a:ext uri="{FF2B5EF4-FFF2-40B4-BE49-F238E27FC236}">
                <a16:creationId xmlns:a16="http://schemas.microsoft.com/office/drawing/2014/main" id="{6AECCE9C-2B3D-F94F-E880-F6B63F0A8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3975" y="644525"/>
            <a:ext cx="119713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 Chunyang Zhang, Haytham Eraky</a:t>
            </a:r>
            <a:r>
              <a:rPr lang="en-US" altLang="en-US" b="0"/>
              <a:t>, Matt Gibson, Adam Hitchcock, Drew Higgins (McMaster University); Markus Weigand, Thomas Rauch, Xianxiao Sun (Bessy-II); </a:t>
            </a:r>
          </a:p>
        </p:txBody>
      </p:sp>
      <p:sp>
        <p:nvSpPr>
          <p:cNvPr id="3078" name="Text Box 20">
            <a:extLst>
              <a:ext uri="{FF2B5EF4-FFF2-40B4-BE49-F238E27FC236}">
                <a16:creationId xmlns:a16="http://schemas.microsoft.com/office/drawing/2014/main" id="{40BA2BD5-6327-04E9-37EC-3C4E4FC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613525"/>
            <a:ext cx="52498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0"/>
              <a:t>Cu-CO2R_in_situ_STXM-movies-BessyII-Feb23</a:t>
            </a:r>
            <a:r>
              <a:rPr lang="en-US" altLang="en-US" sz="1200" b="0">
                <a:latin typeface="Comic Sans MS" panose="030F0702030302020204" pitchFamily="66" charset="0"/>
              </a:rPr>
              <a:t>.ppt    07 May 2023 (aph)</a:t>
            </a:r>
          </a:p>
        </p:txBody>
      </p:sp>
      <p:sp>
        <p:nvSpPr>
          <p:cNvPr id="3079" name="Text Box 33">
            <a:extLst>
              <a:ext uri="{FF2B5EF4-FFF2-40B4-BE49-F238E27FC236}">
                <a16:creationId xmlns:a16="http://schemas.microsoft.com/office/drawing/2014/main" id="{A8BAFB6F-CB31-8EB1-3D7C-C33790D07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68413"/>
            <a:ext cx="3841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Goals: </a:t>
            </a:r>
            <a:r>
              <a:rPr lang="en-US" altLang="en-US" b="0"/>
              <a:t>in-situ STXM movie and CO2R  	</a:t>
            </a:r>
          </a:p>
        </p:txBody>
      </p:sp>
      <p:sp>
        <p:nvSpPr>
          <p:cNvPr id="3080" name="Text Box 34">
            <a:extLst>
              <a:ext uri="{FF2B5EF4-FFF2-40B4-BE49-F238E27FC236}">
                <a16:creationId xmlns:a16="http://schemas.microsoft.com/office/drawing/2014/main" id="{F877C40B-8DA7-C762-0082-4233CE292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57338"/>
            <a:ext cx="11684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Expt:</a:t>
            </a:r>
            <a:r>
              <a:rPr lang="en-US" altLang="en-US" b="0"/>
              <a:t>Record repetitive 4-E stacks on the in situ Cu(0)/Cu(1) system after it was switched to CO2-saturated KHCO3. The first 3 were sampling  during 3 </a:t>
            </a:r>
            <a:r>
              <a:rPr lang="en-US" altLang="en-US"/>
              <a:t>slow cv’s</a:t>
            </a:r>
            <a:r>
              <a:rPr lang="en-US" altLang="en-US" b="0"/>
              <a:t> (2 mV/s, or 1 mV/s). The last was </a:t>
            </a:r>
            <a:r>
              <a:rPr lang="en-US" altLang="en-US"/>
              <a:t>Linear scan voltammetry</a:t>
            </a:r>
            <a:r>
              <a:rPr lang="en-US" altLang="en-US" sz="1400" b="0"/>
              <a:t> </a:t>
            </a:r>
            <a:r>
              <a:rPr lang="en-US" altLang="en-US" b="0"/>
              <a:t>from 0 to -0.8 V</a:t>
            </a:r>
            <a:r>
              <a:rPr lang="en-US" altLang="en-US" b="0" baseline="-25000"/>
              <a:t>au</a:t>
            </a:r>
            <a:r>
              <a:rPr lang="en-US" altLang="en-US" b="0"/>
              <a:t> corresponding to converting from electrodeposition to CO</a:t>
            </a:r>
            <a:r>
              <a:rPr lang="en-US" altLang="en-US" b="0" baseline="-25000"/>
              <a:t>2</a:t>
            </a:r>
            <a:r>
              <a:rPr lang="en-US" altLang="en-US" b="0"/>
              <a:t> reduction</a:t>
            </a:r>
            <a:endParaRPr lang="en-US" altLang="en-US" sz="1800" b="0"/>
          </a:p>
        </p:txBody>
      </p:sp>
      <p:sp>
        <p:nvSpPr>
          <p:cNvPr id="3082" name="Text Box 19">
            <a:extLst>
              <a:ext uri="{FF2B5EF4-FFF2-40B4-BE49-F238E27FC236}">
                <a16:creationId xmlns:a16="http://schemas.microsoft.com/office/drawing/2014/main" id="{66BF4C25-057F-9EB8-EB9F-7F4A1DC6B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8613" y="0"/>
            <a:ext cx="1627187" cy="590550"/>
          </a:xfrm>
          <a:prstGeom prst="rect">
            <a:avLst/>
          </a:prstGeom>
          <a:solidFill>
            <a:srgbClr val="00CC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rgbClr val="0033CC"/>
                </a:solidFill>
              </a:rPr>
              <a:t>Bessy-II</a:t>
            </a:r>
          </a:p>
          <a:p>
            <a:pPr algn="ctr" eaLnBrk="1" hangingPunct="1"/>
            <a:r>
              <a:rPr lang="en-US" altLang="en-US">
                <a:solidFill>
                  <a:srgbClr val="0033CC"/>
                </a:solidFill>
              </a:rPr>
              <a:t>04/05 Feb 2023</a:t>
            </a:r>
          </a:p>
        </p:txBody>
      </p:sp>
      <p:sp>
        <p:nvSpPr>
          <p:cNvPr id="3093" name="Text Box 21">
            <a:extLst>
              <a:ext uri="{FF2B5EF4-FFF2-40B4-BE49-F238E27FC236}">
                <a16:creationId xmlns:a16="http://schemas.microsoft.com/office/drawing/2014/main" id="{423F4E4E-827E-788D-2FFE-D4AB5944A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492375"/>
            <a:ext cx="1042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Results: </a:t>
            </a:r>
          </a:p>
        </p:txBody>
      </p:sp>
      <p:sp>
        <p:nvSpPr>
          <p:cNvPr id="4119" name="TextBox 5">
            <a:extLst>
              <a:ext uri="{FF2B5EF4-FFF2-40B4-BE49-F238E27FC236}">
                <a16:creationId xmlns:a16="http://schemas.microsoft.com/office/drawing/2014/main" id="{1CEC71C4-741E-4D0C-3213-805E5B349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4963" y="6196013"/>
            <a:ext cx="406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i="1">
                <a:ea typeface="SimSun" panose="02010600030101010101" pitchFamily="2" charset="-122"/>
              </a:rPr>
              <a:t>In-situ</a:t>
            </a:r>
            <a:r>
              <a:rPr lang="en-US" altLang="zh-CN">
                <a:ea typeface="SimSun" panose="02010600030101010101" pitchFamily="2" charset="-122"/>
              </a:rPr>
              <a:t> STXM chemical movies </a:t>
            </a:r>
            <a:r>
              <a:rPr lang="en-US" altLang="zh-CN" b="0">
                <a:ea typeface="SimSun" panose="02010600030101010101" pitchFamily="2" charset="-122"/>
              </a:rPr>
              <a:t>show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CA" altLang="zh-CN" b="0">
                <a:ea typeface="SimSun" panose="02010600030101010101" pitchFamily="2" charset="-122"/>
              </a:rPr>
              <a:t>changes of Cu oxidation states during scan</a:t>
            </a:r>
            <a:endParaRPr lang="en-US" altLang="zh-CN" b="0">
              <a:ea typeface="SimSun" panose="02010600030101010101" pitchFamily="2" charset="-122"/>
            </a:endParaRPr>
          </a:p>
        </p:txBody>
      </p:sp>
      <p:pic>
        <p:nvPicPr>
          <p:cNvPr id="94" name="Picture 3">
            <a:extLst>
              <a:ext uri="{FF2B5EF4-FFF2-40B4-BE49-F238E27FC236}">
                <a16:creationId xmlns:a16="http://schemas.microsoft.com/office/drawing/2014/main" id="{B1DA0E69-47CE-F1E3-0329-FB274C33B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5373688"/>
            <a:ext cx="14827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5">
            <a:extLst>
              <a:ext uri="{FF2B5EF4-FFF2-40B4-BE49-F238E27FC236}">
                <a16:creationId xmlns:a16="http://schemas.microsoft.com/office/drawing/2014/main" id="{D2FEE200-5226-E1FB-6F83-635B7472EDEC}"/>
              </a:ext>
            </a:extLst>
          </p:cNvPr>
          <p:cNvGrpSpPr>
            <a:grpSpLocks/>
          </p:cNvGrpSpPr>
          <p:nvPr/>
        </p:nvGrpSpPr>
        <p:grpSpPr bwMode="auto">
          <a:xfrm>
            <a:off x="7794625" y="2781300"/>
            <a:ext cx="500063" cy="2409825"/>
            <a:chOff x="4382" y="1424"/>
            <a:chExt cx="315" cy="1518"/>
          </a:xfrm>
        </p:grpSpPr>
        <p:pic>
          <p:nvPicPr>
            <p:cNvPr id="3098" name="Picture 16">
              <a:extLst>
                <a:ext uri="{FF2B5EF4-FFF2-40B4-BE49-F238E27FC236}">
                  <a16:creationId xmlns:a16="http://schemas.microsoft.com/office/drawing/2014/main" id="{212A588C-111F-3619-670F-3BC529AE30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" y="1616"/>
              <a:ext cx="136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9" name="Text Box 17">
              <a:extLst>
                <a:ext uri="{FF2B5EF4-FFF2-40B4-BE49-F238E27FC236}">
                  <a16:creationId xmlns:a16="http://schemas.microsoft.com/office/drawing/2014/main" id="{BAD43D86-6361-84E9-3DEF-E30758FE0B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2" y="1424"/>
              <a:ext cx="30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/>
              <a:r>
                <a:rPr lang="en-US" altLang="zh-CN" sz="1400">
                  <a:ea typeface="SimSun" panose="02010600030101010101" pitchFamily="2" charset="-122"/>
                </a:rPr>
                <a:t>120</a:t>
              </a:r>
            </a:p>
          </p:txBody>
        </p:sp>
        <p:sp>
          <p:nvSpPr>
            <p:cNvPr id="3100" name="Text Box 18">
              <a:extLst>
                <a:ext uri="{FF2B5EF4-FFF2-40B4-BE49-F238E27FC236}">
                  <a16:creationId xmlns:a16="http://schemas.microsoft.com/office/drawing/2014/main" id="{198EDCD9-16C3-A90B-997B-91074D7582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0" y="2750"/>
              <a:ext cx="27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/>
              <a:r>
                <a:rPr lang="en-US" altLang="zh-CN" sz="1400">
                  <a:ea typeface="SimSun" panose="02010600030101010101" pitchFamily="2" charset="-122"/>
                </a:rPr>
                <a:t>-20</a:t>
              </a:r>
            </a:p>
          </p:txBody>
        </p:sp>
      </p:grpSp>
      <p:sp>
        <p:nvSpPr>
          <p:cNvPr id="101" name="Text Box 68">
            <a:extLst>
              <a:ext uri="{FF2B5EF4-FFF2-40B4-BE49-F238E27FC236}">
                <a16:creationId xmlns:a16="http://schemas.microsoft.com/office/drawing/2014/main" id="{A49F92C4-C408-CCF8-9850-6A84E8B4E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77625" y="2392363"/>
            <a:ext cx="565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2000">
                <a:ea typeface="SimSun" panose="02010600030101010101" pitchFamily="2" charset="-122"/>
              </a:rPr>
              <a:t>nm</a:t>
            </a:r>
          </a:p>
        </p:txBody>
      </p:sp>
      <p:pic>
        <p:nvPicPr>
          <p:cNvPr id="102" name="Picture 3">
            <a:extLst>
              <a:ext uri="{FF2B5EF4-FFF2-40B4-BE49-F238E27FC236}">
                <a16:creationId xmlns:a16="http://schemas.microsoft.com/office/drawing/2014/main" id="{C3388784-0F72-F9E1-AF3E-CF8983336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138" y="5387975"/>
            <a:ext cx="1401762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6" descr="Cu1_reduction">
            <a:extLst>
              <a:ext uri="{FF2B5EF4-FFF2-40B4-BE49-F238E27FC236}">
                <a16:creationId xmlns:a16="http://schemas.microsoft.com/office/drawing/2014/main" id="{77685909-7903-5919-A1F4-2712680C54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888" y="2781300"/>
            <a:ext cx="13208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 Box 9">
            <a:extLst>
              <a:ext uri="{FF2B5EF4-FFF2-40B4-BE49-F238E27FC236}">
                <a16:creationId xmlns:a16="http://schemas.microsoft.com/office/drawing/2014/main" id="{97F8AA61-533E-FDB9-C911-FC0D15DFD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7900" y="2444750"/>
            <a:ext cx="762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2000">
                <a:solidFill>
                  <a:srgbClr val="009900"/>
                </a:solidFill>
                <a:ea typeface="SimSun" panose="02010600030101010101" pitchFamily="2" charset="-122"/>
              </a:rPr>
              <a:t>Cu(I)</a:t>
            </a:r>
          </a:p>
        </p:txBody>
      </p:sp>
      <p:grpSp>
        <p:nvGrpSpPr>
          <p:cNvPr id="10" name="Group 11">
            <a:extLst>
              <a:ext uri="{FF2B5EF4-FFF2-40B4-BE49-F238E27FC236}">
                <a16:creationId xmlns:a16="http://schemas.microsoft.com/office/drawing/2014/main" id="{A1DCFC0A-8A70-2884-D976-C7D184F99D21}"/>
              </a:ext>
            </a:extLst>
          </p:cNvPr>
          <p:cNvGrpSpPr>
            <a:grpSpLocks/>
          </p:cNvGrpSpPr>
          <p:nvPr/>
        </p:nvGrpSpPr>
        <p:grpSpPr bwMode="auto">
          <a:xfrm>
            <a:off x="9802813" y="2781300"/>
            <a:ext cx="439737" cy="2409825"/>
            <a:chOff x="4420" y="1424"/>
            <a:chExt cx="277" cy="1518"/>
          </a:xfrm>
        </p:grpSpPr>
        <p:pic>
          <p:nvPicPr>
            <p:cNvPr id="3106" name="Picture 12">
              <a:extLst>
                <a:ext uri="{FF2B5EF4-FFF2-40B4-BE49-F238E27FC236}">
                  <a16:creationId xmlns:a16="http://schemas.microsoft.com/office/drawing/2014/main" id="{8B0549A7-7C26-9178-4671-58B542FEB8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" y="1616"/>
              <a:ext cx="136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7" name="Text Box 13">
              <a:extLst>
                <a:ext uri="{FF2B5EF4-FFF2-40B4-BE49-F238E27FC236}">
                  <a16:creationId xmlns:a16="http://schemas.microsoft.com/office/drawing/2014/main" id="{005DE00D-E0E5-D497-D10C-B4228DABCE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4" y="1424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/>
              <a:r>
                <a:rPr lang="en-US" altLang="zh-CN" sz="1400">
                  <a:ea typeface="SimSun" panose="02010600030101010101" pitchFamily="2" charset="-122"/>
                </a:rPr>
                <a:t>40</a:t>
              </a:r>
            </a:p>
          </p:txBody>
        </p:sp>
        <p:sp>
          <p:nvSpPr>
            <p:cNvPr id="3108" name="Text Box 14">
              <a:extLst>
                <a:ext uri="{FF2B5EF4-FFF2-40B4-BE49-F238E27FC236}">
                  <a16:creationId xmlns:a16="http://schemas.microsoft.com/office/drawing/2014/main" id="{344E81A8-A395-635D-A67B-8A087ED61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0" y="2750"/>
              <a:ext cx="27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/>
              <a:r>
                <a:rPr lang="en-US" altLang="zh-CN" sz="1400">
                  <a:ea typeface="SimSun" panose="02010600030101010101" pitchFamily="2" charset="-122"/>
                </a:rPr>
                <a:t>-55</a:t>
              </a:r>
            </a:p>
          </p:txBody>
        </p:sp>
      </p:grpSp>
      <p:pic>
        <p:nvPicPr>
          <p:cNvPr id="118" name="Picture 5" descr="Cu2_reduction">
            <a:extLst>
              <a:ext uri="{FF2B5EF4-FFF2-40B4-BE49-F238E27FC236}">
                <a16:creationId xmlns:a16="http://schemas.microsoft.com/office/drawing/2014/main" id="{D406BD78-D556-7A45-9ED8-554352F835F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013" y="2781300"/>
            <a:ext cx="1319212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 Box 10">
            <a:extLst>
              <a:ext uri="{FF2B5EF4-FFF2-40B4-BE49-F238E27FC236}">
                <a16:creationId xmlns:a16="http://schemas.microsoft.com/office/drawing/2014/main" id="{6BB72676-5FCC-03F8-E317-3B006A743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7663" y="2411413"/>
            <a:ext cx="8318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2000">
                <a:solidFill>
                  <a:srgbClr val="3366FF"/>
                </a:solidFill>
                <a:ea typeface="SimSun" panose="02010600030101010101" pitchFamily="2" charset="-122"/>
              </a:rPr>
              <a:t>Cu(II)</a:t>
            </a:r>
          </a:p>
        </p:txBody>
      </p:sp>
      <p:sp>
        <p:nvSpPr>
          <p:cNvPr id="96" name="Text Box 8">
            <a:extLst>
              <a:ext uri="{FF2B5EF4-FFF2-40B4-BE49-F238E27FC236}">
                <a16:creationId xmlns:a16="http://schemas.microsoft.com/office/drawing/2014/main" id="{192090AD-8A84-8BC1-BFBB-22256B49A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3375" y="2444750"/>
            <a:ext cx="83343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ea typeface="SimSun" panose="02010600030101010101" pitchFamily="2" charset="-122"/>
              </a:rPr>
              <a:t>Cu(0)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B97E5DAC-2E34-E1C7-8F2B-F68DA773D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013" y="5356225"/>
            <a:ext cx="1274762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5" name="Line 43">
            <a:extLst>
              <a:ext uri="{FF2B5EF4-FFF2-40B4-BE49-F238E27FC236}">
                <a16:creationId xmlns:a16="http://schemas.microsoft.com/office/drawing/2014/main" id="{75F001E6-9475-9CCD-A093-2674F4211A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00" y="5370513"/>
            <a:ext cx="0" cy="7191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6" name="Line 44">
            <a:extLst>
              <a:ext uri="{FF2B5EF4-FFF2-40B4-BE49-F238E27FC236}">
                <a16:creationId xmlns:a16="http://schemas.microsoft.com/office/drawing/2014/main" id="{85346A1F-8192-FE1C-D235-BF1A893A86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75775" y="5345113"/>
            <a:ext cx="0" cy="7191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7" name="Line 45">
            <a:extLst>
              <a:ext uri="{FF2B5EF4-FFF2-40B4-BE49-F238E27FC236}">
                <a16:creationId xmlns:a16="http://schemas.microsoft.com/office/drawing/2014/main" id="{AB70E568-3481-882C-0571-13741A8B6E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353800" y="5376863"/>
            <a:ext cx="0" cy="7191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118" name="Group 46">
            <a:extLst>
              <a:ext uri="{FF2B5EF4-FFF2-40B4-BE49-F238E27FC236}">
                <a16:creationId xmlns:a16="http://schemas.microsoft.com/office/drawing/2014/main" id="{5B5A35E0-74A0-9B7C-69C5-4CE5C0DC6264}"/>
              </a:ext>
            </a:extLst>
          </p:cNvPr>
          <p:cNvGrpSpPr>
            <a:grpSpLocks/>
          </p:cNvGrpSpPr>
          <p:nvPr/>
        </p:nvGrpSpPr>
        <p:grpSpPr bwMode="auto">
          <a:xfrm>
            <a:off x="11731625" y="2852738"/>
            <a:ext cx="401638" cy="2409825"/>
            <a:chOff x="4444" y="1424"/>
            <a:chExt cx="253" cy="1518"/>
          </a:xfrm>
        </p:grpSpPr>
        <p:pic>
          <p:nvPicPr>
            <p:cNvPr id="3119" name="Picture 47">
              <a:extLst>
                <a:ext uri="{FF2B5EF4-FFF2-40B4-BE49-F238E27FC236}">
                  <a16:creationId xmlns:a16="http://schemas.microsoft.com/office/drawing/2014/main" id="{5C4FDCF7-4CFE-01A0-4EB4-DC9CC84151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" y="1616"/>
              <a:ext cx="136" cy="1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20" name="Text Box 48">
              <a:extLst>
                <a:ext uri="{FF2B5EF4-FFF2-40B4-BE49-F238E27FC236}">
                  <a16:creationId xmlns:a16="http://schemas.microsoft.com/office/drawing/2014/main" id="{0192A27B-F83B-757C-1BE3-CD3479C89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4" y="1424"/>
              <a:ext cx="2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400" b="1"/>
                <a:t>30</a:t>
              </a:r>
            </a:p>
          </p:txBody>
        </p:sp>
        <p:sp>
          <p:nvSpPr>
            <p:cNvPr id="3121" name="Text Box 49">
              <a:extLst>
                <a:ext uri="{FF2B5EF4-FFF2-40B4-BE49-F238E27FC236}">
                  <a16:creationId xmlns:a16="http://schemas.microsoft.com/office/drawing/2014/main" id="{A25FE4B3-F5D2-8CA0-5096-6FE342AE7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2" y="2750"/>
              <a:ext cx="21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400" b="1"/>
                <a:t>-5</a:t>
              </a:r>
            </a:p>
          </p:txBody>
        </p:sp>
      </p:grpSp>
      <p:sp>
        <p:nvSpPr>
          <p:cNvPr id="3122" name="Text Box 50">
            <a:extLst>
              <a:ext uri="{FF2B5EF4-FFF2-40B4-BE49-F238E27FC236}">
                <a16:creationId xmlns:a16="http://schemas.microsoft.com/office/drawing/2014/main" id="{F959A15B-E567-6F0B-FFEF-51BFC491B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30963" y="244475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d</a:t>
            </a:r>
          </a:p>
        </p:txBody>
      </p:sp>
      <p:sp>
        <p:nvSpPr>
          <p:cNvPr id="3123" name="Text Box 51">
            <a:extLst>
              <a:ext uri="{FF2B5EF4-FFF2-40B4-BE49-F238E27FC236}">
                <a16:creationId xmlns:a16="http://schemas.microsoft.com/office/drawing/2014/main" id="{79066097-F796-F982-3A4E-7FAF8F8CE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1038" y="24447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e</a:t>
            </a:r>
          </a:p>
        </p:txBody>
      </p:sp>
      <p:sp>
        <p:nvSpPr>
          <p:cNvPr id="3124" name="Text Box 52">
            <a:extLst>
              <a:ext uri="{FF2B5EF4-FFF2-40B4-BE49-F238E27FC236}">
                <a16:creationId xmlns:a16="http://schemas.microsoft.com/office/drawing/2014/main" id="{E6804697-FDE2-FC0B-55E2-64091DF08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5413" y="24447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f</a:t>
            </a:r>
          </a:p>
        </p:txBody>
      </p:sp>
      <p:pic>
        <p:nvPicPr>
          <p:cNvPr id="4103" name="Picture 18">
            <a:extLst>
              <a:ext uri="{FF2B5EF4-FFF2-40B4-BE49-F238E27FC236}">
                <a16:creationId xmlns:a16="http://schemas.microsoft.com/office/drawing/2014/main" id="{7E3CD13A-3226-1F0E-67FE-AA97188E2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789363"/>
            <a:ext cx="1065213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73">
            <a:extLst>
              <a:ext uri="{FF2B5EF4-FFF2-40B4-BE49-F238E27FC236}">
                <a16:creationId xmlns:a16="http://schemas.microsoft.com/office/drawing/2014/main" id="{08BCEAE6-7DA9-4115-B696-3A9964086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00" y="3205163"/>
            <a:ext cx="213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1800">
                <a:ea typeface="SimSun" panose="02010600030101010101" pitchFamily="2" charset="-122"/>
              </a:rPr>
              <a:t>Initial</a:t>
            </a:r>
            <a:r>
              <a:rPr lang="en-US" altLang="zh-CN" sz="1800" b="0">
                <a:ea typeface="SimSun" panose="02010600030101010101" pitchFamily="2" charset="-122"/>
              </a:rPr>
              <a:t> </a:t>
            </a:r>
            <a:r>
              <a:rPr lang="en-US" altLang="zh-CN" sz="1800">
                <a:ea typeface="SimSun" panose="02010600030101010101" pitchFamily="2" charset="-122"/>
              </a:rPr>
              <a:t>state (0 V</a:t>
            </a:r>
            <a:r>
              <a:rPr lang="en-US" altLang="zh-CN" sz="1800" baseline="-25000">
                <a:ea typeface="SimSun" panose="02010600030101010101" pitchFamily="2" charset="-122"/>
              </a:rPr>
              <a:t>Au</a:t>
            </a:r>
            <a:r>
              <a:rPr lang="en-US" altLang="zh-CN" sz="1800">
                <a:ea typeface="SimSun" panose="02010600030101010101" pitchFamily="2" charset="-122"/>
              </a:rPr>
              <a:t>)</a:t>
            </a:r>
            <a:endParaRPr lang="zh-CN" altLang="en-US" sz="1800" b="0">
              <a:ea typeface="SimSun" panose="02010600030101010101" pitchFamily="2" charset="-122"/>
            </a:endParaRPr>
          </a:p>
        </p:txBody>
      </p:sp>
      <p:grpSp>
        <p:nvGrpSpPr>
          <p:cNvPr id="3" name="Group 11">
            <a:extLst>
              <a:ext uri="{FF2B5EF4-FFF2-40B4-BE49-F238E27FC236}">
                <a16:creationId xmlns:a16="http://schemas.microsoft.com/office/drawing/2014/main" id="{44059D41-09CE-ADBE-9756-88F4D3EBC677}"/>
              </a:ext>
            </a:extLst>
          </p:cNvPr>
          <p:cNvGrpSpPr>
            <a:grpSpLocks/>
          </p:cNvGrpSpPr>
          <p:nvPr/>
        </p:nvGrpSpPr>
        <p:grpSpPr bwMode="auto">
          <a:xfrm>
            <a:off x="1149350" y="3935413"/>
            <a:ext cx="287338" cy="1554162"/>
            <a:chOff x="4533" y="2640"/>
            <a:chExt cx="181" cy="979"/>
          </a:xfrm>
        </p:grpSpPr>
        <p:pic>
          <p:nvPicPr>
            <p:cNvPr id="3128" name="Picture 12">
              <a:extLst>
                <a:ext uri="{FF2B5EF4-FFF2-40B4-BE49-F238E27FC236}">
                  <a16:creationId xmlns:a16="http://schemas.microsoft.com/office/drawing/2014/main" id="{74EB36D4-9191-4BFC-4453-AAAC2D04438D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29" name="Text Box 13">
              <a:extLst>
                <a:ext uri="{FF2B5EF4-FFF2-40B4-BE49-F238E27FC236}">
                  <a16:creationId xmlns:a16="http://schemas.microsoft.com/office/drawing/2014/main" id="{4D921ABC-6536-4B36-8CC1-39F66B431F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3" y="2640"/>
              <a:ext cx="181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FF0000"/>
                  </a:solidFill>
                </a:rPr>
                <a:t>120</a:t>
              </a:r>
            </a:p>
          </p:txBody>
        </p:sp>
        <p:sp>
          <p:nvSpPr>
            <p:cNvPr id="3130" name="Text Box 14">
              <a:extLst>
                <a:ext uri="{FF2B5EF4-FFF2-40B4-BE49-F238E27FC236}">
                  <a16:creationId xmlns:a16="http://schemas.microsoft.com/office/drawing/2014/main" id="{FE15DDA7-DEFE-DBD4-7C4E-6B128D368B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504"/>
              <a:ext cx="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800000"/>
                  </a:solidFill>
                </a:rPr>
                <a:t>0</a:t>
              </a:r>
            </a:p>
          </p:txBody>
        </p:sp>
      </p:grpSp>
      <p:grpSp>
        <p:nvGrpSpPr>
          <p:cNvPr id="4" name="Group 15">
            <a:extLst>
              <a:ext uri="{FF2B5EF4-FFF2-40B4-BE49-F238E27FC236}">
                <a16:creationId xmlns:a16="http://schemas.microsoft.com/office/drawing/2014/main" id="{6300B099-AD3F-3A71-D24C-70DC0393BFCE}"/>
              </a:ext>
            </a:extLst>
          </p:cNvPr>
          <p:cNvGrpSpPr>
            <a:grpSpLocks/>
          </p:cNvGrpSpPr>
          <p:nvPr/>
        </p:nvGrpSpPr>
        <p:grpSpPr bwMode="auto">
          <a:xfrm>
            <a:off x="1376363" y="3944938"/>
            <a:ext cx="246062" cy="1554162"/>
            <a:chOff x="4848" y="2640"/>
            <a:chExt cx="156" cy="979"/>
          </a:xfrm>
        </p:grpSpPr>
        <p:pic>
          <p:nvPicPr>
            <p:cNvPr id="3132" name="Picture 16">
              <a:extLst>
                <a:ext uri="{FF2B5EF4-FFF2-40B4-BE49-F238E27FC236}">
                  <a16:creationId xmlns:a16="http://schemas.microsoft.com/office/drawing/2014/main" id="{93CD3FCA-30E0-DA60-528A-F5FDF33DBE76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33" name="Text Box 17">
              <a:extLst>
                <a:ext uri="{FF2B5EF4-FFF2-40B4-BE49-F238E27FC236}">
                  <a16:creationId xmlns:a16="http://schemas.microsoft.com/office/drawing/2014/main" id="{835CAC63-F6DE-EFBE-CEC5-FE6436E033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2640"/>
              <a:ext cx="15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8000"/>
                  </a:solidFill>
                </a:rPr>
                <a:t> 30</a:t>
              </a:r>
            </a:p>
          </p:txBody>
        </p:sp>
        <p:sp>
          <p:nvSpPr>
            <p:cNvPr id="3134" name="Text Box 18">
              <a:extLst>
                <a:ext uri="{FF2B5EF4-FFF2-40B4-BE49-F238E27FC236}">
                  <a16:creationId xmlns:a16="http://schemas.microsoft.com/office/drawing/2014/main" id="{E16542CA-9576-E249-C215-2E4064259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504"/>
              <a:ext cx="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8000"/>
                  </a:solidFill>
                </a:rPr>
                <a:t>0</a:t>
              </a:r>
            </a:p>
          </p:txBody>
        </p:sp>
      </p:grpSp>
      <p:grpSp>
        <p:nvGrpSpPr>
          <p:cNvPr id="5" name="Group 19">
            <a:extLst>
              <a:ext uri="{FF2B5EF4-FFF2-40B4-BE49-F238E27FC236}">
                <a16:creationId xmlns:a16="http://schemas.microsoft.com/office/drawing/2014/main" id="{AD99831A-4C43-CF1D-CF70-E3FC74AB5272}"/>
              </a:ext>
            </a:extLst>
          </p:cNvPr>
          <p:cNvGrpSpPr>
            <a:grpSpLocks/>
          </p:cNvGrpSpPr>
          <p:nvPr/>
        </p:nvGrpSpPr>
        <p:grpSpPr bwMode="auto">
          <a:xfrm>
            <a:off x="1620838" y="3944938"/>
            <a:ext cx="261937" cy="1525587"/>
            <a:chOff x="5136" y="2640"/>
            <a:chExt cx="166" cy="961"/>
          </a:xfrm>
        </p:grpSpPr>
        <p:pic>
          <p:nvPicPr>
            <p:cNvPr id="3136" name="Picture 20">
              <a:extLst>
                <a:ext uri="{FF2B5EF4-FFF2-40B4-BE49-F238E27FC236}">
                  <a16:creationId xmlns:a16="http://schemas.microsoft.com/office/drawing/2014/main" id="{D94585A0-BCB5-59FA-6610-C6675444B93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37" name="Text Box 21">
              <a:extLst>
                <a:ext uri="{FF2B5EF4-FFF2-40B4-BE49-F238E27FC236}">
                  <a16:creationId xmlns:a16="http://schemas.microsoft.com/office/drawing/2014/main" id="{7AB0094F-28C5-3396-1E85-3C88447641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6" y="2640"/>
              <a:ext cx="156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6666FF"/>
                  </a:solidFill>
                </a:rPr>
                <a:t> </a:t>
              </a:r>
              <a:r>
                <a:rPr lang="en-US" altLang="en-US" sz="1200">
                  <a:solidFill>
                    <a:srgbClr val="0070C0"/>
                  </a:solidFill>
                </a:rPr>
                <a:t>30</a:t>
              </a:r>
            </a:p>
          </p:txBody>
        </p:sp>
        <p:sp>
          <p:nvSpPr>
            <p:cNvPr id="3138" name="Text Box 22">
              <a:extLst>
                <a:ext uri="{FF2B5EF4-FFF2-40B4-BE49-F238E27FC236}">
                  <a16:creationId xmlns:a16="http://schemas.microsoft.com/office/drawing/2014/main" id="{B53ACF30-3C30-FA26-48AC-C4D6BD333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2" y="3486"/>
              <a:ext cx="130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6666FF"/>
                  </a:solidFill>
                </a:rPr>
                <a:t> </a:t>
              </a:r>
              <a:r>
                <a:rPr lang="en-US" altLang="en-US" sz="1200">
                  <a:solidFill>
                    <a:srgbClr val="000099"/>
                  </a:solidFill>
                </a:rPr>
                <a:t>0 </a:t>
              </a:r>
            </a:p>
          </p:txBody>
        </p:sp>
      </p:grpSp>
      <p:sp>
        <p:nvSpPr>
          <p:cNvPr id="4108" name="TextBox 59">
            <a:extLst>
              <a:ext uri="{FF2B5EF4-FFF2-40B4-BE49-F238E27FC236}">
                <a16:creationId xmlns:a16="http://schemas.microsoft.com/office/drawing/2014/main" id="{B98F5BAE-1779-EBC0-CBA7-50E0FF3DC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8738" y="3540125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1800">
                <a:ea typeface="SimSun" panose="02010600030101010101" pitchFamily="2" charset="-122"/>
              </a:rPr>
              <a:t>nm</a:t>
            </a:r>
            <a:endParaRPr lang="zh-CN" altLang="en-US" sz="1800">
              <a:ea typeface="SimSun" panose="02010600030101010101" pitchFamily="2" charset="-122"/>
            </a:endParaRPr>
          </a:p>
        </p:txBody>
      </p:sp>
      <p:pic>
        <p:nvPicPr>
          <p:cNvPr id="4113" name="Picture 25">
            <a:extLst>
              <a:ext uri="{FF2B5EF4-FFF2-40B4-BE49-F238E27FC236}">
                <a16:creationId xmlns:a16="http://schemas.microsoft.com/office/drawing/2014/main" id="{02D389B9-ADBA-E7C9-D4A8-1AF59D7A3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75" y="3784600"/>
            <a:ext cx="1258888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>
            <a:extLst>
              <a:ext uri="{FF2B5EF4-FFF2-40B4-BE49-F238E27FC236}">
                <a16:creationId xmlns:a16="http://schemas.microsoft.com/office/drawing/2014/main" id="{A5B711CB-BD8A-0948-0380-E3B5B94F11AD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3860800"/>
            <a:ext cx="287337" cy="1554163"/>
            <a:chOff x="4523" y="2640"/>
            <a:chExt cx="181" cy="979"/>
          </a:xfrm>
        </p:grpSpPr>
        <p:pic>
          <p:nvPicPr>
            <p:cNvPr id="3142" name="Picture 12">
              <a:extLst>
                <a:ext uri="{FF2B5EF4-FFF2-40B4-BE49-F238E27FC236}">
                  <a16:creationId xmlns:a16="http://schemas.microsoft.com/office/drawing/2014/main" id="{CD705416-4361-7ED5-EF09-BAC32F50E05B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43" name="Text Box 13">
              <a:extLst>
                <a:ext uri="{FF2B5EF4-FFF2-40B4-BE49-F238E27FC236}">
                  <a16:creationId xmlns:a16="http://schemas.microsoft.com/office/drawing/2014/main" id="{56AEE560-623E-1543-0FAC-BB967BD2E5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3" y="2640"/>
              <a:ext cx="181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FF0000"/>
                  </a:solidFill>
                </a:rPr>
                <a:t>145</a:t>
              </a:r>
            </a:p>
          </p:txBody>
        </p:sp>
        <p:sp>
          <p:nvSpPr>
            <p:cNvPr id="3144" name="Text Box 14">
              <a:extLst>
                <a:ext uri="{FF2B5EF4-FFF2-40B4-BE49-F238E27FC236}">
                  <a16:creationId xmlns:a16="http://schemas.microsoft.com/office/drawing/2014/main" id="{4C11B950-4E39-7D73-A105-A9A5874D76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504"/>
              <a:ext cx="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800000"/>
                  </a:solidFill>
                </a:rPr>
                <a:t>0</a:t>
              </a:r>
            </a:p>
          </p:txBody>
        </p:sp>
      </p:grpSp>
      <p:grpSp>
        <p:nvGrpSpPr>
          <p:cNvPr id="7" name="Group 15">
            <a:extLst>
              <a:ext uri="{FF2B5EF4-FFF2-40B4-BE49-F238E27FC236}">
                <a16:creationId xmlns:a16="http://schemas.microsoft.com/office/drawing/2014/main" id="{76E8F25E-84E7-416E-38E5-B6238300C32B}"/>
              </a:ext>
            </a:extLst>
          </p:cNvPr>
          <p:cNvGrpSpPr>
            <a:grpSpLocks/>
          </p:cNvGrpSpPr>
          <p:nvPr/>
        </p:nvGrpSpPr>
        <p:grpSpPr bwMode="auto">
          <a:xfrm>
            <a:off x="5734050" y="3860800"/>
            <a:ext cx="246063" cy="1554163"/>
            <a:chOff x="4848" y="2640"/>
            <a:chExt cx="156" cy="979"/>
          </a:xfrm>
        </p:grpSpPr>
        <p:pic>
          <p:nvPicPr>
            <p:cNvPr id="3146" name="Picture 16">
              <a:extLst>
                <a:ext uri="{FF2B5EF4-FFF2-40B4-BE49-F238E27FC236}">
                  <a16:creationId xmlns:a16="http://schemas.microsoft.com/office/drawing/2014/main" id="{D54156C9-AD01-60CA-50C9-018D8503546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47" name="Text Box 17">
              <a:extLst>
                <a:ext uri="{FF2B5EF4-FFF2-40B4-BE49-F238E27FC236}">
                  <a16:creationId xmlns:a16="http://schemas.microsoft.com/office/drawing/2014/main" id="{9885A814-BF7A-3D5B-A467-56D23DB13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2640"/>
              <a:ext cx="15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8000"/>
                  </a:solidFill>
                </a:rPr>
                <a:t> 20</a:t>
              </a:r>
            </a:p>
          </p:txBody>
        </p:sp>
        <p:sp>
          <p:nvSpPr>
            <p:cNvPr id="3148" name="Text Box 18">
              <a:extLst>
                <a:ext uri="{FF2B5EF4-FFF2-40B4-BE49-F238E27FC236}">
                  <a16:creationId xmlns:a16="http://schemas.microsoft.com/office/drawing/2014/main" id="{D5C7F989-E38D-A032-DD7B-5B53E491B5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6" y="3504"/>
              <a:ext cx="7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008000"/>
                  </a:solidFill>
                </a:rPr>
                <a:t>0</a:t>
              </a:r>
            </a:p>
          </p:txBody>
        </p:sp>
      </p:grpSp>
      <p:grpSp>
        <p:nvGrpSpPr>
          <p:cNvPr id="8" name="Group 19">
            <a:extLst>
              <a:ext uri="{FF2B5EF4-FFF2-40B4-BE49-F238E27FC236}">
                <a16:creationId xmlns:a16="http://schemas.microsoft.com/office/drawing/2014/main" id="{9CDAAAEE-C24D-C8F8-1CCD-4426D33EBAF1}"/>
              </a:ext>
            </a:extLst>
          </p:cNvPr>
          <p:cNvGrpSpPr>
            <a:grpSpLocks/>
          </p:cNvGrpSpPr>
          <p:nvPr/>
        </p:nvGrpSpPr>
        <p:grpSpPr bwMode="auto">
          <a:xfrm>
            <a:off x="5994400" y="3789363"/>
            <a:ext cx="247650" cy="1554162"/>
            <a:chOff x="5136" y="2640"/>
            <a:chExt cx="157" cy="979"/>
          </a:xfrm>
        </p:grpSpPr>
        <p:pic>
          <p:nvPicPr>
            <p:cNvPr id="3150" name="Picture 20">
              <a:extLst>
                <a:ext uri="{FF2B5EF4-FFF2-40B4-BE49-F238E27FC236}">
                  <a16:creationId xmlns:a16="http://schemas.microsoft.com/office/drawing/2014/main" id="{7592D53A-845D-A71A-E23B-ED3BD327EF85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784"/>
              <a:ext cx="91" cy="68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51" name="Text Box 21">
              <a:extLst>
                <a:ext uri="{FF2B5EF4-FFF2-40B4-BE49-F238E27FC236}">
                  <a16:creationId xmlns:a16="http://schemas.microsoft.com/office/drawing/2014/main" id="{F29CFA9D-ECC5-1399-FBAD-14AEA356D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6" y="2640"/>
              <a:ext cx="156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6666FF"/>
                  </a:solidFill>
                </a:rPr>
                <a:t> </a:t>
              </a:r>
              <a:r>
                <a:rPr lang="en-US" altLang="en-US" sz="1200">
                  <a:solidFill>
                    <a:srgbClr val="0070C0"/>
                  </a:solidFill>
                </a:rPr>
                <a:t>20</a:t>
              </a:r>
            </a:p>
          </p:txBody>
        </p:sp>
        <p:sp>
          <p:nvSpPr>
            <p:cNvPr id="3152" name="Text Box 22">
              <a:extLst>
                <a:ext uri="{FF2B5EF4-FFF2-40B4-BE49-F238E27FC236}">
                  <a16:creationId xmlns:a16="http://schemas.microsoft.com/office/drawing/2014/main" id="{BE68289E-8D9C-84A0-BAA6-07ABACB1B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6" y="3504"/>
              <a:ext cx="157" cy="1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8000" tIns="0" rIns="18000" bIns="0">
              <a:spAutoFit/>
            </a:bodyPr>
            <a:lstStyle>
              <a:lvl1pPr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200">
                  <a:solidFill>
                    <a:srgbClr val="6666FF"/>
                  </a:solidFill>
                </a:rPr>
                <a:t>  </a:t>
              </a:r>
              <a:r>
                <a:rPr lang="en-US" altLang="en-US" sz="1200">
                  <a:solidFill>
                    <a:srgbClr val="000099"/>
                  </a:solidFill>
                </a:rPr>
                <a:t>0 </a:t>
              </a:r>
            </a:p>
          </p:txBody>
        </p:sp>
      </p:grpSp>
      <p:sp>
        <p:nvSpPr>
          <p:cNvPr id="4120" name="TextBox 73">
            <a:extLst>
              <a:ext uri="{FF2B5EF4-FFF2-40B4-BE49-F238E27FC236}">
                <a16:creationId xmlns:a16="http://schemas.microsoft.com/office/drawing/2014/main" id="{88A48A08-0A66-13D5-579E-96DFFC4AF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997200"/>
            <a:ext cx="1377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1800">
                <a:ea typeface="SimSun" panose="02010600030101010101" pitchFamily="2" charset="-122"/>
              </a:rPr>
              <a:t>Final</a:t>
            </a:r>
            <a:r>
              <a:rPr lang="en-US" altLang="zh-CN" sz="1800" b="0">
                <a:ea typeface="SimSun" panose="02010600030101010101" pitchFamily="2" charset="-122"/>
              </a:rPr>
              <a:t> </a:t>
            </a:r>
            <a:r>
              <a:rPr lang="en-US" altLang="zh-CN" sz="1800">
                <a:ea typeface="SimSun" panose="02010600030101010101" pitchFamily="2" charset="-122"/>
              </a:rPr>
              <a:t>state </a:t>
            </a:r>
          </a:p>
          <a:p>
            <a:r>
              <a:rPr lang="en-US" altLang="zh-CN" sz="1800">
                <a:ea typeface="SimSun" panose="02010600030101010101" pitchFamily="2" charset="-122"/>
              </a:rPr>
              <a:t>( -0.8 V</a:t>
            </a:r>
            <a:r>
              <a:rPr lang="en-US" altLang="zh-CN" sz="1800" baseline="-25000">
                <a:ea typeface="SimSun" panose="02010600030101010101" pitchFamily="2" charset="-122"/>
              </a:rPr>
              <a:t>Au</a:t>
            </a:r>
            <a:r>
              <a:rPr lang="en-US" altLang="zh-CN" sz="1800">
                <a:ea typeface="SimSun" panose="02010600030101010101" pitchFamily="2" charset="-122"/>
              </a:rPr>
              <a:t>)</a:t>
            </a:r>
            <a:endParaRPr lang="zh-CN" altLang="en-US" sz="1800">
              <a:ea typeface="SimSun" panose="02010600030101010101" pitchFamily="2" charset="-122"/>
            </a:endParaRPr>
          </a:p>
        </p:txBody>
      </p:sp>
      <p:pic>
        <p:nvPicPr>
          <p:cNvPr id="4112" name="Picture 4">
            <a:extLst>
              <a:ext uri="{FF2B5EF4-FFF2-40B4-BE49-F238E27FC236}">
                <a16:creationId xmlns:a16="http://schemas.microsoft.com/office/drawing/2014/main" id="{6E39FECA-5317-6266-5AB1-0524775BC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275" y="3975100"/>
            <a:ext cx="2043113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56" name="AutoShape 84">
            <a:extLst>
              <a:ext uri="{FF2B5EF4-FFF2-40B4-BE49-F238E27FC236}">
                <a16:creationId xmlns:a16="http://schemas.microsoft.com/office/drawing/2014/main" id="{B540CA3F-BFB7-CE39-FEED-7F90FB922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4275" y="3517900"/>
            <a:ext cx="1524000" cy="304800"/>
          </a:xfrm>
          <a:prstGeom prst="rightArrow">
            <a:avLst>
              <a:gd name="adj1" fmla="val 50000"/>
              <a:gd name="adj2" fmla="val 125000"/>
            </a:avLst>
          </a:prstGeom>
          <a:gradFill rotWithShape="1">
            <a:gsLst>
              <a:gs pos="0">
                <a:srgbClr val="00CC00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矩形 39">
            <a:extLst>
              <a:ext uri="{FF2B5EF4-FFF2-40B4-BE49-F238E27FC236}">
                <a16:creationId xmlns:a16="http://schemas.microsoft.com/office/drawing/2014/main" id="{BF2345F7-A421-1F55-9EA9-02E90C5CF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050" y="5589588"/>
            <a:ext cx="234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CA" altLang="zh-CN" sz="1800" b="0">
                <a:ea typeface="SimSun" panose="02010600030101010101" pitchFamily="2" charset="-122"/>
              </a:rPr>
              <a:t>Scan rate = </a:t>
            </a:r>
            <a:r>
              <a:rPr lang="en-CA" altLang="zh-CN" sz="1800">
                <a:ea typeface="SimSun" panose="02010600030101010101" pitchFamily="2" charset="-122"/>
              </a:rPr>
              <a:t>0.2 mV/s</a:t>
            </a:r>
            <a:endParaRPr lang="zh-CN" altLang="en-US" sz="1800">
              <a:ea typeface="SimSun" panose="02010600030101010101" pitchFamily="2" charset="-122"/>
            </a:endParaRPr>
          </a:p>
        </p:txBody>
      </p:sp>
      <p:sp>
        <p:nvSpPr>
          <p:cNvPr id="3158" name="Text Box 86">
            <a:extLst>
              <a:ext uri="{FF2B5EF4-FFF2-40B4-BE49-F238E27FC236}">
                <a16:creationId xmlns:a16="http://schemas.microsoft.com/office/drawing/2014/main" id="{2A3937B1-27E3-B227-BD14-5CD911DD4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7813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a</a:t>
            </a:r>
          </a:p>
        </p:txBody>
      </p:sp>
      <p:sp>
        <p:nvSpPr>
          <p:cNvPr id="3159" name="Text Box 87">
            <a:extLst>
              <a:ext uri="{FF2B5EF4-FFF2-40B4-BE49-F238E27FC236}">
                <a16:creationId xmlns:a16="http://schemas.microsoft.com/office/drawing/2014/main" id="{B534B4CD-1E43-009A-D803-C123D69ED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875" y="27813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b</a:t>
            </a:r>
          </a:p>
        </p:txBody>
      </p:sp>
      <p:sp>
        <p:nvSpPr>
          <p:cNvPr id="3160" name="Text Box 88">
            <a:extLst>
              <a:ext uri="{FF2B5EF4-FFF2-40B4-BE49-F238E27FC236}">
                <a16:creationId xmlns:a16="http://schemas.microsoft.com/office/drawing/2014/main" id="{F57A0FF8-8FB1-771A-5427-70F4CB5A3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27082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b="1"/>
              <a:t>c</a:t>
            </a:r>
          </a:p>
        </p:txBody>
      </p:sp>
      <p:pic>
        <p:nvPicPr>
          <p:cNvPr id="65" name="Picture 7" descr="Cu0_growth">
            <a:extLst>
              <a:ext uri="{FF2B5EF4-FFF2-40B4-BE49-F238E27FC236}">
                <a16:creationId xmlns:a16="http://schemas.microsoft.com/office/drawing/2014/main" id="{B882C47A-E7FD-3FC9-ECA9-7CF81E8163F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2781300"/>
            <a:ext cx="134302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2" name="Text Box 90">
            <a:extLst>
              <a:ext uri="{FF2B5EF4-FFF2-40B4-BE49-F238E27FC236}">
                <a16:creationId xmlns:a16="http://schemas.microsoft.com/office/drawing/2014/main" id="{FB0BFCA2-EE69-6852-177D-2820DDD15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0713" y="6092825"/>
            <a:ext cx="3930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Display as slide show to view movies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22431</TotalTime>
  <Words>223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Comic Sans MS</vt:lpstr>
      <vt:lpstr>SimSun</vt:lpstr>
      <vt:lpstr>Wingdings</vt:lpstr>
      <vt:lpstr>Default Design</vt:lpstr>
      <vt:lpstr>In_situ_STXM-chemi-movies:  CO2R@ Bessy-II </vt:lpstr>
    </vt:vector>
  </TitlesOfParts>
  <Company>McMaster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Hitchcock</dc:creator>
  <cp:lastModifiedBy>Adam Hitchcock</cp:lastModifiedBy>
  <cp:revision>229</cp:revision>
  <dcterms:created xsi:type="dcterms:W3CDTF">2020-07-11T14:31:44Z</dcterms:created>
  <dcterms:modified xsi:type="dcterms:W3CDTF">2023-05-07T21:26:51Z</dcterms:modified>
</cp:coreProperties>
</file>